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70" r:id="rId2"/>
    <p:sldMasterId id="2147483684" r:id="rId3"/>
    <p:sldMasterId id="2147483672" r:id="rId4"/>
  </p:sldMasterIdLst>
  <p:notesMasterIdLst>
    <p:notesMasterId r:id="rId100"/>
  </p:notesMasterIdLst>
  <p:handoutMasterIdLst>
    <p:handoutMasterId r:id="rId101"/>
  </p:handoutMasterIdLst>
  <p:sldIdLst>
    <p:sldId id="261" r:id="rId5"/>
    <p:sldId id="392" r:id="rId6"/>
    <p:sldId id="423" r:id="rId7"/>
    <p:sldId id="457" r:id="rId8"/>
    <p:sldId id="458" r:id="rId9"/>
    <p:sldId id="459" r:id="rId10"/>
    <p:sldId id="460" r:id="rId11"/>
    <p:sldId id="461" r:id="rId12"/>
    <p:sldId id="462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472" r:id="rId23"/>
    <p:sldId id="474" r:id="rId24"/>
    <p:sldId id="473" r:id="rId25"/>
    <p:sldId id="475" r:id="rId26"/>
    <p:sldId id="476" r:id="rId27"/>
    <p:sldId id="477" r:id="rId28"/>
    <p:sldId id="479" r:id="rId29"/>
    <p:sldId id="478" r:id="rId30"/>
    <p:sldId id="480" r:id="rId31"/>
    <p:sldId id="481" r:id="rId32"/>
    <p:sldId id="482" r:id="rId33"/>
    <p:sldId id="483" r:id="rId34"/>
    <p:sldId id="484" r:id="rId35"/>
    <p:sldId id="485" r:id="rId36"/>
    <p:sldId id="486" r:id="rId37"/>
    <p:sldId id="487" r:id="rId38"/>
    <p:sldId id="488" r:id="rId39"/>
    <p:sldId id="489" r:id="rId40"/>
    <p:sldId id="490" r:id="rId41"/>
    <p:sldId id="491" r:id="rId42"/>
    <p:sldId id="492" r:id="rId43"/>
    <p:sldId id="493" r:id="rId44"/>
    <p:sldId id="494" r:id="rId45"/>
    <p:sldId id="495" r:id="rId46"/>
    <p:sldId id="496" r:id="rId47"/>
    <p:sldId id="497" r:id="rId48"/>
    <p:sldId id="498" r:id="rId49"/>
    <p:sldId id="499" r:id="rId50"/>
    <p:sldId id="500" r:id="rId51"/>
    <p:sldId id="501" r:id="rId52"/>
    <p:sldId id="502" r:id="rId53"/>
    <p:sldId id="503" r:id="rId54"/>
    <p:sldId id="504" r:id="rId55"/>
    <p:sldId id="505" r:id="rId56"/>
    <p:sldId id="507" r:id="rId57"/>
    <p:sldId id="506" r:id="rId58"/>
    <p:sldId id="508" r:id="rId59"/>
    <p:sldId id="509" r:id="rId60"/>
    <p:sldId id="510" r:id="rId61"/>
    <p:sldId id="511" r:id="rId62"/>
    <p:sldId id="512" r:id="rId63"/>
    <p:sldId id="513" r:id="rId64"/>
    <p:sldId id="514" r:id="rId65"/>
    <p:sldId id="516" r:id="rId66"/>
    <p:sldId id="515" r:id="rId67"/>
    <p:sldId id="517" r:id="rId68"/>
    <p:sldId id="518" r:id="rId69"/>
    <p:sldId id="456" r:id="rId70"/>
    <p:sldId id="277" r:id="rId71"/>
    <p:sldId id="455" r:id="rId72"/>
    <p:sldId id="454" r:id="rId73"/>
    <p:sldId id="424" r:id="rId74"/>
    <p:sldId id="425" r:id="rId75"/>
    <p:sldId id="426" r:id="rId76"/>
    <p:sldId id="427" r:id="rId77"/>
    <p:sldId id="428" r:id="rId78"/>
    <p:sldId id="429" r:id="rId79"/>
    <p:sldId id="430" r:id="rId80"/>
    <p:sldId id="435" r:id="rId81"/>
    <p:sldId id="436" r:id="rId82"/>
    <p:sldId id="437" r:id="rId83"/>
    <p:sldId id="438" r:id="rId84"/>
    <p:sldId id="439" r:id="rId85"/>
    <p:sldId id="440" r:id="rId86"/>
    <p:sldId id="441" r:id="rId87"/>
    <p:sldId id="443" r:id="rId88"/>
    <p:sldId id="442" r:id="rId89"/>
    <p:sldId id="444" r:id="rId90"/>
    <p:sldId id="445" r:id="rId91"/>
    <p:sldId id="446" r:id="rId92"/>
    <p:sldId id="447" r:id="rId93"/>
    <p:sldId id="448" r:id="rId94"/>
    <p:sldId id="449" r:id="rId95"/>
    <p:sldId id="450" r:id="rId96"/>
    <p:sldId id="451" r:id="rId97"/>
    <p:sldId id="452" r:id="rId98"/>
    <p:sldId id="453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4BEC12"/>
    <a:srgbClr val="EB33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705D8-2F64-215D-DBB1-C718877E37E6}" v="1" dt="2020-10-29T10:31:16.709"/>
    <p1510:client id="{05ABA10F-88C6-3117-D668-6D1D60B8E107}" v="1" dt="2020-10-15T06:36:36.311"/>
    <p1510:client id="{0C878386-E776-3C49-4008-0E6F4E5D12BD}" v="360" dt="2020-10-26T05:57:32.429"/>
    <p1510:client id="{3E071215-A3EE-7052-2A12-4A244B6C484B}" v="20" dt="2020-08-05T10:00:29.511"/>
    <p1510:client id="{4A97A79B-4CD5-A2AB-CE1B-9F9B32C069A0}" v="45" dt="2020-10-19T06:57:26.416"/>
    <p1510:client id="{50BC6A62-7C88-7138-8AC4-F7FF498B86F0}" v="1082" dt="2020-10-27T04:42:42.904"/>
    <p1510:client id="{7EB5D5A8-6F4E-AB13-0127-6506CD7321A7}" v="10" dt="2020-10-29T13:09:53.742"/>
    <p1510:client id="{862D3224-4F0B-AA83-A056-6EA66F909CFD}" v="6" dt="2020-10-29T13:00:26.932"/>
    <p1510:client id="{8F0919B6-1BC3-656E-35E2-01629513ABB0}" v="104" dt="2020-08-06T07:52:28.800"/>
    <p1510:client id="{A274310E-941C-C320-A54B-A33ADD52A4DE}" v="305" dt="2020-10-14T08:51:54.283"/>
    <p1510:client id="{A294064A-4EED-967D-0D9E-F9F432DC78E5}" v="3" dt="2020-08-06T07:57:02.257"/>
    <p1510:client id="{A6416A8E-E24E-A71D-AA3B-D04693071BFF}" v="41" dt="2020-08-06T07:22:35.893"/>
    <p1510:client id="{AC52684A-E254-D29A-F43F-DF2449C79883}" v="178" dt="2020-08-06T07:20:21.448"/>
    <p1510:client id="{CC2A5DB7-E9A3-D7C8-3EDA-4A60193BAD42}" v="116" dt="2020-10-15T02:17:02.775"/>
    <p1510:client id="{D45B4B36-C96C-4B5F-2358-2944BBAC2AA6}" v="90" dt="2020-10-14T03:48:09.400"/>
    <p1510:client id="{E78FAFC5-9F49-CAD9-7477-BEAF53B1BA3C}" v="14" dt="2020-10-15T06:49:58.653"/>
    <p1510:client id="{FB205743-F85B-4506-FD6A-7E55CF467F0D}" v="622" dt="2020-10-09T09:33:35.695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5" autoAdjust="0"/>
    <p:restoredTop sz="88679" autoAdjust="0"/>
  </p:normalViewPr>
  <p:slideViewPr>
    <p:cSldViewPr snapToGrid="0">
      <p:cViewPr varScale="1">
        <p:scale>
          <a:sx n="82" d="100"/>
          <a:sy n="82" d="100"/>
        </p:scale>
        <p:origin x="39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5/10/relationships/revisionInfo" Target="revisionInfo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commentAuthors" Target="commentAuthor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2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59041DB8-B66F-4DC8-A96E-33677E0F90FF}" type="datetimeFigureOut">
              <a:rPr lang="en-US" altLang="zh-CN" smtClean="0">
                <a:ea typeface="Microsoft YaHei UI" panose="020B0503020204020204" pitchFamily="34" charset="-122"/>
              </a:rPr>
              <a:t>10/29/2020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1604A0D4-B89B-4ADD-AF9E-38636B40EE4E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EB49C4A-65AC-492D-9701-81B46C3AD0E4}" type="datetimeFigureOut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78212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21746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619022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3449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388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5331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614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7654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5441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6953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8654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154678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9293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50802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149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60F3-AAF6-4C64-8B1A-F6E280812B47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1CC2-A607-4A20-9ED7-138340873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04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3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3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2020/10/29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2020/10/29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2020/10/29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37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2020/10/29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7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3560445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altLang="zh-CN" smtClean="0"/>
              <a:pPr/>
              <a:t>10/29/2020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133830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063" indent="0">
              <a:buNone/>
              <a:defRPr sz="2800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altLang="zh-CN" smtClean="0"/>
              <a:pPr/>
              <a:t>10/29/2020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305029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2020/10/29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68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altLang="zh-CN" smtClean="0"/>
              <a:pPr/>
              <a:t>10/29/2020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298606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853499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957995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697411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17997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6564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86939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B2453-8663-4C69-AF73-9FD7B1DEC5D0}" type="datetime1">
              <a:rPr lang="en-US" altLang="zh-CN" smtClean="0"/>
              <a:pPr/>
              <a:t>10/29/2020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grpSp>
        <p:nvGrpSpPr>
          <p:cNvPr id="7" name="组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线连接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线连接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线连接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线连接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线连接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线连接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线连接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直线连接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9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0F35A-B7EF-4E42-ABF1-581920F6735D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altLang="zh-CN" smtClean="0"/>
              <a:pPr/>
              <a:t>10/29/2020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253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8793" y="231753"/>
            <a:ext cx="11908062" cy="2609847"/>
          </a:xfrm>
        </p:spPr>
        <p:txBody>
          <a:bodyPr/>
          <a:lstStyle/>
          <a:p>
            <a:r>
              <a:rPr lang="en-US" altLang="zh-CN" dirty="0">
                <a:ea typeface="宋体"/>
              </a:rPr>
              <a:t> TFIP-AI – Advanced Machine Learning</a:t>
            </a:r>
            <a:endParaRPr lang="zh-CN" dirty="0">
              <a:ea typeface="宋体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51857" y="3653954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Unit 2 Clustering-1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92413" y="127809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Clustering Alg: Step 3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1532532-DC99-413F-A283-C931152B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10" y="894184"/>
            <a:ext cx="7801777" cy="51889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1AD88D-90CF-44E4-AD3B-DBBC2C95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88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92413" y="127809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Clustering Alg: Step 4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0F1A7A7-5C18-44B8-A937-C7C2D8AF6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54" y="879417"/>
            <a:ext cx="7847681" cy="52368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85EB0D-7029-468F-BC9E-C80DEE3A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1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92413" y="127809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Clustering Alg: Step 4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AE30368-4485-4BEC-B9C5-75E57ED04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25" y="823310"/>
            <a:ext cx="8022115" cy="53582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4BAD15-6DC9-48B0-AAE9-B1B2BFBC4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81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92413" y="127809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Clustering Alg: Step 5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F61BF64-B99E-4F01-B2A5-BEE4D343B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41" y="825280"/>
            <a:ext cx="8022114" cy="52900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D21BE-2302-4D09-B4D1-EB38CA2BE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90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92413" y="127809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Clustering Alg: Step 6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6722A6A-8DF4-44BD-B1F8-1029CC3A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78" y="821750"/>
            <a:ext cx="8095561" cy="53063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5A95BD-2CB5-4A80-A396-A7B1F811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20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92413" y="127809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Clustering Algorithm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36CB428-DE8F-409A-A2E2-B86A2C88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28003"/>
            <a:ext cx="8572500" cy="529724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9BDA8-AB36-4919-9170-1ACE143A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0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63080" cy="1063432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K-means clustering K-means Algorithm</a:t>
            </a:r>
            <a:endParaRPr lang="en-US">
              <a:ea typeface="+mj-lt"/>
              <a:cs typeface="+mj-lt"/>
            </a:endParaRPr>
          </a:p>
          <a:p>
            <a:r>
              <a:rPr lang="en-GB">
                <a:ea typeface="+mj-lt"/>
                <a:cs typeface="+mj-lt"/>
              </a:rPr>
              <a:t>Computation Complexity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AD529A3-86D2-4290-9B42-1D3807992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954" y="1177992"/>
            <a:ext cx="10197945" cy="48876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52A1C3-42AE-4E43-AADA-93D50C38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357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Seed Choice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6D4ACC8-55CE-436A-BF7B-1F51EE1D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09" y="815008"/>
            <a:ext cx="9793993" cy="52279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2552B8-3E77-4EC1-A8F2-107E4548F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8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Seed Choice cont...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10E164A-4C26-41EC-867F-25DF1173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36" y="836177"/>
            <a:ext cx="10234667" cy="52499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69578F-E6FF-4240-86B3-9DE4DB994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67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Seed Choice cont...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4C8C7AC-30C7-47A2-A5EC-DC6B76CB2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6" y="766515"/>
            <a:ext cx="11116018" cy="53249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9EF041-6D64-4FD2-914A-3968828FA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49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417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850" y="2159620"/>
            <a:ext cx="10075791" cy="3043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cs typeface="Calibri"/>
              </a:rPr>
              <a:t>Unit 1 – Support Vector Machine</a:t>
            </a:r>
          </a:p>
          <a:p>
            <a:pPr algn="just"/>
            <a:r>
              <a:rPr lang="en-US" dirty="0">
                <a:solidFill>
                  <a:schemeClr val="accent2"/>
                </a:solidFill>
                <a:cs typeface="Calibri"/>
              </a:rPr>
              <a:t>Unit 2 – Clustering-1</a:t>
            </a:r>
          </a:p>
          <a:p>
            <a:pPr algn="just"/>
            <a:r>
              <a:rPr lang="en-US" dirty="0">
                <a:cs typeface="Calibri"/>
              </a:rPr>
              <a:t>Unit 3 – Clustering-2</a:t>
            </a:r>
          </a:p>
          <a:p>
            <a:pPr algn="just"/>
            <a:r>
              <a:rPr lang="en-US" dirty="0">
                <a:cs typeface="Calibri"/>
              </a:rPr>
              <a:t>Unit 4 – Dimensionality Reduction</a:t>
            </a:r>
          </a:p>
          <a:p>
            <a:pPr algn="just"/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18E39-796E-4EE6-BAAF-C174B1CC3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435" y="1360449"/>
            <a:ext cx="10075791" cy="3043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5400">
                <a:ea typeface="+mn-lt"/>
                <a:cs typeface="+mn-lt"/>
              </a:rPr>
              <a:t>Alternating Optimization</a:t>
            </a:r>
            <a:endParaRPr lang="en-US" sz="540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069896-4906-42A3-BF6C-8A0DF6B95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8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K-means Algorithm (more formally)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3715422-CD85-4C0C-9919-361CF368F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58" y="915439"/>
            <a:ext cx="8774933" cy="51556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AAC11-B885-4E1D-A22E-656FA9B7B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8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What is K-means optimizing?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6D42B8A-E300-4A78-99B9-F6C3A662F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3" y="847960"/>
            <a:ext cx="8426066" cy="52722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2D958-DD06-44CA-ABA7-4E0039416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39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K-means Algorithm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C26C6A5-6FE0-4B33-A720-66D5B97A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9" y="843350"/>
            <a:ext cx="9325777" cy="52447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63A6C1-82E0-4BC5-AA3C-FC8014601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57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K-means Algorithm cont...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1A1A997-530D-401B-A7A1-0F119FAFD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96" y="859151"/>
            <a:ext cx="7388644" cy="52315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856087-FB48-4143-88E0-DBC8F069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96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435" y="1360449"/>
            <a:ext cx="10075791" cy="3043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5400">
                <a:ea typeface="+mn-lt"/>
                <a:cs typeface="+mn-lt"/>
              </a:rPr>
              <a:t>Gaussian Mixture Model</a:t>
            </a:r>
            <a:endParaRPr lang="en-US" sz="540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A9DA4-6BFC-4F24-8072-CAFF348C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Density Estimation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B133540-92F4-4745-A35D-980B124E0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27" y="803314"/>
            <a:ext cx="8637221" cy="53156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7E80A6-FD74-45E0-916F-52492D03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72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Partitioning Algorithms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12FC12A-79BB-42E0-9E01-3961F6B10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29" y="1388634"/>
            <a:ext cx="11382262" cy="40807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97278-B97E-4E71-A18C-D3511FB0A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7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Gaussian Mixture Model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76226F8-E1FC-462B-81FF-ECF70B80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18" y="829486"/>
            <a:ext cx="8976909" cy="519902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FA57C8-E2D7-4067-AC36-FAD976FAA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Gaussian Mixture Model cont...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ED1324D-CB54-484C-803D-E437F412F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799362"/>
            <a:ext cx="10515600" cy="52592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8EFDC-AA25-4315-8BB0-F8ED846C5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3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435" y="1360449"/>
            <a:ext cx="10075791" cy="3043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5400">
                <a:ea typeface="+mn-lt"/>
                <a:cs typeface="+mn-lt"/>
              </a:rPr>
              <a:t>Clustering</a:t>
            </a:r>
            <a:endParaRPr lang="en-US" sz="54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001490-403F-4057-B3F4-57672BEAF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Mixture of Gaussians Clustering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2EA00AD-AA66-42BF-8D95-B46CDEB49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803975"/>
            <a:ext cx="7734300" cy="52500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10C4F2-D20F-48A5-B622-F14F15BD1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2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MLE for GMM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3E55EDB-5155-40C3-AC56-D37FD78EF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765597"/>
            <a:ext cx="8353425" cy="53268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A08F64-0D52-4821-B737-3C65E65A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90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K-means and GMM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3E544A9-4CD4-4738-B2F5-350CD9DF8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28" y="835053"/>
            <a:ext cx="8305800" cy="524360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14E5A-C0B7-446E-9ADC-FA4D1654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40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General GMM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28D3B8E-6DCF-43E1-BBF0-14C41CF57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776794"/>
            <a:ext cx="8191500" cy="53044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DCEDBA-60C4-4A7A-9E40-48F0CAFE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993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General GMM cont...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A05FC67-2286-47AF-8F78-1D1DB0E9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831985"/>
            <a:ext cx="10239375" cy="52511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88B07C-1218-4FA7-95A0-DCF71617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65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General GMM cont...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C528933-BE82-458E-B8CE-C2390745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46466"/>
            <a:ext cx="7753350" cy="52793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C6BBB2-94CD-4DBF-94EF-BE542B5CF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7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General GMM MLE Estimation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3C87954-56A1-4B28-BF68-9E155ADD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815376"/>
            <a:ext cx="8029575" cy="53034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C3F9B-88EB-43E2-AB0E-2EE7E7D8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11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Expectation-Maximization (EM)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5E0F486-19FA-47C7-B5C8-62CC8F0F0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6321"/>
            <a:ext cx="9420225" cy="52986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D5F776-AD3E-40C5-8379-443DDAEC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93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Expectation-Maximization (EM) cont...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1009E54-A21A-4839-8022-28E7F27D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804867"/>
            <a:ext cx="7953375" cy="52577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E37CD-58CF-4405-B59F-7A41DDBBD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62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Expectation (E) step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FDD0B1B-BD89-4DA4-B4B9-4E5FB7E5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768267"/>
            <a:ext cx="8172450" cy="52833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96303-AA84-400B-881E-9B310013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16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82893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What is clustering?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D6971A4-851E-449D-B791-633C0E0A2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02" y="878880"/>
            <a:ext cx="8242450" cy="51736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974A45-488F-410C-BC04-29E103F1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60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Maximization (M) step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5DC76D-69D0-413A-AB84-8F559EAF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769753"/>
            <a:ext cx="7724775" cy="53184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8D2897-EAEA-403E-B7D4-63A816B72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03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EM for spherical, same variance GMMs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4E9C2C3-22CF-4CCF-AFB9-90B5AE2AF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795578"/>
            <a:ext cx="8315325" cy="526684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77EB0-4559-4E57-89C9-47806C717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90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EM for general GMMs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65ED38B-540E-4579-9E7F-45F9A643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755616"/>
            <a:ext cx="7810500" cy="52515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6A8144-086B-4863-A01F-00C27BD2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298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EM for general GMMs cont...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1E62B0A-9FEB-452D-AE8E-F6C1AE598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846744"/>
            <a:ext cx="7915275" cy="527881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08E339-137D-4EE3-9433-61124111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52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EM for general GMMs: Example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38AADAB-360A-4ECB-93A0-85310B6E8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821081"/>
            <a:ext cx="7915275" cy="52729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001B4-8071-4BB8-8766-3DB5B0A91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887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EM for general GMMs: Example cont...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AE88429-AE43-4BE8-BD1B-257B1D15D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807914"/>
            <a:ext cx="9906000" cy="52421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20CD7-FCF4-4430-90D5-06732F57D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84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EM for general GMMs: Example cont...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51A3AB8-4A5F-4E5D-BC22-D37771057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787362"/>
            <a:ext cx="10001250" cy="52832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3256D-5A99-4DD7-B14D-2F4511665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58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EM for general GMMs: Example cont...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FC84E3E-8D04-462F-9F82-2F50E027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820713"/>
            <a:ext cx="10029825" cy="52165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4AC4F8-241A-4E97-A46E-93368543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0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EM for general GMMs: Example cont...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AF1CFB5-8E57-4C5F-9BAF-284CC3EB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767236"/>
            <a:ext cx="10067925" cy="532352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002D76-1242-44CD-B9AA-2691EA61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41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EM for general GMMs: Example cont...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DAB67EC-1D8A-4200-8634-2DE4B33E4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803835"/>
            <a:ext cx="9953625" cy="52503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E495A-1043-41A9-9146-426C46E85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1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82893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What is Similarity?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BD2EE3B-49A3-45A6-81F1-FFE87F0F1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85" y="828702"/>
            <a:ext cx="8315897" cy="52005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09CD2-97D3-41F9-8AFA-0E60CD818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8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EM for general GMMs: Example cont...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B38316B-34E9-4B0A-AA22-033F23104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828384"/>
            <a:ext cx="9867900" cy="52774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98312-FEDE-4F96-986B-06641261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8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EM for general GMMs: Example cont...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D65F1F4-D659-490D-A878-63DFCAC58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800058"/>
            <a:ext cx="9934575" cy="525788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6BBDD-59EC-478D-9CE2-4AB1927E8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970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GMM for Density Estimation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9C7B2A6-C34A-4796-A51B-F9DB85F3E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774428"/>
            <a:ext cx="7953375" cy="52996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1B9C64-DCF3-4DD2-8045-A4210972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83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585" y="1550949"/>
            <a:ext cx="10475841" cy="37673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5400">
                <a:ea typeface="+mn-lt"/>
                <a:cs typeface="+mn-lt"/>
              </a:rPr>
              <a:t>General EM algorithm</a:t>
            </a:r>
          </a:p>
          <a:p>
            <a:pPr lvl="1" algn="just"/>
            <a:r>
              <a:rPr lang="en-US" sz="4000">
                <a:ea typeface="+mn-lt"/>
                <a:cs typeface="+mn-lt"/>
              </a:rPr>
              <a:t>What is EM in the general case, and why does it work?</a:t>
            </a:r>
            <a:endParaRPr lang="en-US" sz="400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CCE94C-39AB-4ABC-8B0E-6803C352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0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General EM algorithm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635A9BB-ACC9-459E-AA22-120093872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806435"/>
            <a:ext cx="10658475" cy="52641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13EC4C-B65A-40D7-8CE3-EA549EA87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819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General EM algorithm cont...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4596280-0E2A-4DC0-AA18-3048016E7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00833"/>
            <a:ext cx="8153400" cy="52658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7A890D-4166-4CC5-AD0E-5DA708802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75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General EM algorithm cont...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8A2B5B0-6B55-46B2-A29C-6AE73432A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54583"/>
            <a:ext cx="8467725" cy="524408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0DCD8-39F5-4E87-B339-8DD60F1E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413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General EM algorithm cont...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C90F091-58CA-4BA3-9939-9114B32B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805229"/>
            <a:ext cx="8048625" cy="52570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64097E-5F2E-4A74-B418-37160090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802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General EM algorithm cont...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622B2E0-8164-4102-B524-E2115B4D5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821348"/>
            <a:ext cx="8086725" cy="52153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BBDF79-76D1-4DA1-866D-D2915ACDB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63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General EM algorithm cont...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38D6FC7-64A3-48B6-8531-2C88D55F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777261"/>
            <a:ext cx="10172700" cy="53034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53CB14-98A7-4FCD-BE14-C15D62A3B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84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82893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Clustering Problem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5D8C017-D198-4D63-9B10-99F1DC24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653" y="855389"/>
            <a:ext cx="8471969" cy="522984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855B9-864A-465C-A624-94246EBF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87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Convergence of EM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A63A853-353C-4748-91DF-97E1AC0D3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790049"/>
            <a:ext cx="8420100" cy="515407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03AE0-CF9D-4E39-A666-FD127ABE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6913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Convergence of EM cont...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76FD4BE8-2927-4C20-91D4-76FFFDDE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809698"/>
            <a:ext cx="8477250" cy="52386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64EFA-291F-4D9A-AC8E-3D4AE28C9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46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435" y="1360449"/>
            <a:ext cx="10075791" cy="3043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5400">
                <a:ea typeface="+mn-lt"/>
                <a:cs typeface="+mn-lt"/>
              </a:rPr>
              <a:t>Variational Methods</a:t>
            </a:r>
            <a:endParaRPr lang="en-US" sz="540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CA4EE-B9B0-4F55-BA60-45CE546D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69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Variational methods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7CC26A6-7B2B-4C17-B537-0EB020EB8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854426"/>
            <a:ext cx="8886825" cy="51872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97B60D-9C5B-408F-8D6D-E56FE029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552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Variational methods cont...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36868DF-1953-4D64-B737-FB8F88FCF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855075"/>
            <a:ext cx="7905750" cy="52240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31C457-E21A-4474-B5E5-69369AB4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665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09448"/>
            <a:ext cx="10507996" cy="8063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Summary: EM Algorithm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36DB750-892B-4B61-88FA-2EDD9B790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819150"/>
            <a:ext cx="7905750" cy="52673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242BC7-E665-4E5F-BAAD-360D275F5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50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435" y="1360449"/>
            <a:ext cx="10075791" cy="3043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5400">
                <a:ea typeface="+mn-lt"/>
                <a:cs typeface="+mn-lt"/>
              </a:rPr>
              <a:t>Spectral Clustering</a:t>
            </a:r>
            <a:endParaRPr lang="en-US" sz="540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3EFDD9-D772-42D7-A33F-70DBED23A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36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82893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Spectral clustering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5563CE4-27C0-42A9-9ECE-C1D02F4E1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726" y="880453"/>
            <a:ext cx="8196549" cy="51429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2D1E6B-DC55-4F91-B4D4-F7B7851F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8967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182893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Spectral clustering cont...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825ACD5-0817-4EE0-9F33-F1B299E7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979" y="876701"/>
            <a:ext cx="7443729" cy="515968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9DEBDD-77C6-4D9C-BCC0-2E8246D0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692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Data Clustering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428A63C-14E4-4E9A-8550-7EEE9E7B9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51" y="760428"/>
            <a:ext cx="8269993" cy="53279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9EEF08-29EC-449B-9E5E-7049BAF61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95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92413" y="127809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Clustering Problem cont...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F5CD9B6-2900-4B74-9AB6-28CACED93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18" y="879614"/>
            <a:ext cx="8288355" cy="52089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5C6B72-58FA-4149-8F27-BFD9A8157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4512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Graph Clustering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1ADA8BE-7FD3-4128-9A45-DF4D7C475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81" y="747986"/>
            <a:ext cx="8325077" cy="52977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EF7550-EAA0-4E2D-B988-ACDB58B9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25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Similarity graph construction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1C09E9D-380C-4C70-BEF0-021B7DFD4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325" y="808455"/>
            <a:ext cx="8481151" cy="519172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51CB7-0BC6-4632-9CEC-07E34ED2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01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Partitioning a graph into two clusters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C018198-A1A2-45E4-82C2-71FE5CA85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03" y="690271"/>
            <a:ext cx="8435245" cy="53948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F9D80C-7901-40DD-BCB8-F3063EA3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638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Partitioning a graph into two clusters cont...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86E9C9BD-ACEE-41F0-906F-90FB4B9D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4" y="749615"/>
            <a:ext cx="9224788" cy="53679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48FB6C-DAEE-4F16-A8E1-216417DD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391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Normalized Cut and Graph Laplacian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6C6E654-7624-4914-B489-93D4015ED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84" y="688395"/>
            <a:ext cx="8214909" cy="5426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8C25D-1226-4289-B3DC-596AB1C8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752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Normalized Cut and Graph Laplacian cont...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B110374-7873-4229-ABEF-0EB955E70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461" y="736464"/>
            <a:ext cx="7801777" cy="533916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B715D9-F624-4C24-8A96-2D482E8D4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498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Approximation of Normalized cut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2B8945D-EFA5-4904-AFC3-1A81BBC6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1" y="754950"/>
            <a:ext cx="7820137" cy="53756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BD5576-D263-41A3-BFA2-4BB0F724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254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B5C0D712-B939-40B7-A66A-2CAC2A7C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894" y="119107"/>
            <a:ext cx="6828620" cy="59771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B55E79-833C-4BEB-B6DB-F6B414E24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029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969" y="2083131"/>
            <a:ext cx="11668246" cy="30955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endParaRPr lang="en-US" dirty="0">
              <a:ea typeface="+mn-lt"/>
              <a:cs typeface="+mn-lt"/>
            </a:endParaRPr>
          </a:p>
          <a:p>
            <a:pPr algn="just"/>
            <a:r>
              <a:rPr lang="en-US" sz="5400">
                <a:ea typeface="+mn-lt"/>
                <a:cs typeface="+mn-lt"/>
              </a:rPr>
              <a:t>How to partition a graph into k clusters?</a:t>
            </a:r>
            <a:endParaRPr lang="en-US" sz="5400">
              <a:cs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7105D7-4B85-42DC-8F15-598FC5E2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6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Spectral Clustering Algorithm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61120884-9E80-4485-A8A3-A590862F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70" y="754613"/>
            <a:ext cx="7654885" cy="530286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4484AA-3904-427F-90F7-4CCB8843E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7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92413" y="127809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Clustering Alg: Step 1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5F40209-3F0F-4E56-B6F2-191A18249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701" y="826763"/>
            <a:ext cx="8012933" cy="52870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D4E33A-ACAD-4A9F-8E94-44BEB86C5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145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Eigenvectors of Graph Laplacian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C17279B-5B8B-498A-AE09-0B3CAC942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34" y="753951"/>
            <a:ext cx="8288355" cy="53041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6107A-B5EB-4172-9102-D7F0AC7E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19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Why does it work?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B9F8BB9-AAD1-47FA-9629-E02D59E4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02" y="747442"/>
            <a:ext cx="7829319" cy="532639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78CB7-007C-49C2-9583-41CCF1BAD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748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Understanding Spectral Clustering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B414C78-00D8-44E2-A062-7CAFB36FE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35" y="747224"/>
            <a:ext cx="8995271" cy="52901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CEB14B-B641-45EB-BDEA-6BFF3A9D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439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Understanding Spectral Clustering cont...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7087429-1FFE-4C03-9031-BA623894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3" y="766942"/>
            <a:ext cx="9197246" cy="53608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4D4DD-7CBB-47F8-89C4-2E7C3B20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406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Why does it work?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DC5D9F4-7C49-4DA1-85B0-FAE641540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533" y="776611"/>
            <a:ext cx="8490331" cy="53506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AB05B-A712-417B-BD5E-8AF9D88F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933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Why does it work? Cont...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65AF4B0-5DFF-410A-9184-0E3FF760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557" y="748396"/>
            <a:ext cx="8729029" cy="53061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E55D1B-B61B-4015-90AF-335ADDF6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549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Understanding Spectral Clustering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FA56074-6A11-45D7-A0A4-D334F8E6F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219" y="684582"/>
            <a:ext cx="9151343" cy="53694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318CE-DED0-4A4D-B14B-E4C3EE8F1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2069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vs Spectral clustering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3FC782F-98AD-44B4-90D2-4BE38A0B5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88" y="753101"/>
            <a:ext cx="8664765" cy="53701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5C8C4F-08E4-432A-8179-4FCC0CC57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939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vs Spectral clustering cont...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A6C031C-B1B1-4F7C-9646-2C589ADF7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19" y="749297"/>
            <a:ext cx="8242450" cy="53410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3554EE-91C3-4E47-B857-DF0B8888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970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vs Spectral clustering cont...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C8EE8662-497F-43D0-B2C5-01E69924E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9" y="753983"/>
            <a:ext cx="8866740" cy="5322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F72F3A-39AF-48EB-A6FE-090BDF9B4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3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92413" y="127809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K-means Clustering Alg: Step 2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01AD3FD-C039-44D6-99A4-B708B8E0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17" y="823270"/>
            <a:ext cx="7911945" cy="52573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85D97E-C12E-4960-A305-4BB1A3D9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754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6417CCBE-B3BE-428B-A2FD-048919641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65" y="117987"/>
            <a:ext cx="8912645" cy="58967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44AC4-805A-4DCC-B17D-3F74D0C8C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569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CB2C58-7B7D-42D6-801E-69B1F486C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27" y="95684"/>
            <a:ext cx="9059536" cy="59138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53939-DCF7-44A8-BD06-B26DF378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97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Some Issues</a:t>
            </a:r>
            <a:endParaRPr lang="en-US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9D964F8-5F40-47A0-83E3-704A8B769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64" y="657661"/>
            <a:ext cx="8747391" cy="54325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3D843E-E76C-4A61-BF7D-50D1EB70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083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Some Issues cont...</a:t>
            </a:r>
            <a:endParaRPr lang="en-US">
              <a:cs typeface="Calibri Ligh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3057065-4F21-4B27-B5D6-5E67DF71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49" y="749706"/>
            <a:ext cx="8536235" cy="53035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691F7-8A9E-4A96-B42E-DF4770C3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336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Some Issues cont...</a:t>
            </a:r>
            <a:endParaRPr lang="en-US">
              <a:cs typeface="Calibri Light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C960DA7-649D-4892-AB28-A449D3E8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34" y="1171011"/>
            <a:ext cx="11042572" cy="412120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E95168-46D1-4F22-BDA4-09155B2C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251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74051" y="53497"/>
            <a:ext cx="10746693" cy="69620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Spectral clustering summary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35B23F3-94F3-4F18-9364-8046434B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49" y="755631"/>
            <a:ext cx="11322843" cy="53295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043F89-4990-4B1D-AAB9-3A0ADDBF7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77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889</Words>
  <Application>Microsoft Office PowerPoint</Application>
  <PresentationFormat>Widescreen</PresentationFormat>
  <Paragraphs>264</Paragraphs>
  <Slides>95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95</vt:i4>
      </vt:variant>
    </vt:vector>
  </HeadingPairs>
  <TitlesOfParts>
    <vt:vector size="98" baseType="lpstr">
      <vt:lpstr>Office Theme</vt:lpstr>
      <vt:lpstr>Office Theme</vt:lpstr>
      <vt:lpstr>Office 主题​​</vt:lpstr>
      <vt:lpstr> TFIP-AI – Advanced Machine Learning</vt:lpstr>
      <vt:lpstr>Outline</vt:lpstr>
      <vt:lpstr>PowerPoint Presentation</vt:lpstr>
      <vt:lpstr>What is clustering?</vt:lpstr>
      <vt:lpstr>What is Similarity?</vt:lpstr>
      <vt:lpstr>K-means Clustering Problem</vt:lpstr>
      <vt:lpstr>K-means Clustering Problem cont...</vt:lpstr>
      <vt:lpstr>K-means Clustering Alg: Step 1</vt:lpstr>
      <vt:lpstr>K-means Clustering Alg: Step 2</vt:lpstr>
      <vt:lpstr>K-means Clustering Alg: Step 3</vt:lpstr>
      <vt:lpstr>K-means Clustering Alg: Step 4</vt:lpstr>
      <vt:lpstr>K-means Clustering Alg: Step 4</vt:lpstr>
      <vt:lpstr>K-means Clustering Alg: Step 5</vt:lpstr>
      <vt:lpstr>K-means Clustering Alg: Step 6</vt:lpstr>
      <vt:lpstr>K-means Clustering Algorithm</vt:lpstr>
      <vt:lpstr>K-means clustering K-means Algorithm Computation Complexity</vt:lpstr>
      <vt:lpstr>Seed Choice</vt:lpstr>
      <vt:lpstr>Seed Choice cont...</vt:lpstr>
      <vt:lpstr>Seed Choice cont...</vt:lpstr>
      <vt:lpstr>PowerPoint Presentation</vt:lpstr>
      <vt:lpstr>K-means Algorithm (more formally)</vt:lpstr>
      <vt:lpstr>What is K-means optimizing?</vt:lpstr>
      <vt:lpstr>K-means Algorithm</vt:lpstr>
      <vt:lpstr>K-means Algorithm cont...</vt:lpstr>
      <vt:lpstr>PowerPoint Presentation</vt:lpstr>
      <vt:lpstr>Density Estimation</vt:lpstr>
      <vt:lpstr>Partitioning Algorithms</vt:lpstr>
      <vt:lpstr>Gaussian Mixture Model</vt:lpstr>
      <vt:lpstr>Gaussian Mixture Model cont...</vt:lpstr>
      <vt:lpstr>Mixture of Gaussians Clustering</vt:lpstr>
      <vt:lpstr>MLE for GMM</vt:lpstr>
      <vt:lpstr>K-means and GMM</vt:lpstr>
      <vt:lpstr>General GMM</vt:lpstr>
      <vt:lpstr>General GMM cont...</vt:lpstr>
      <vt:lpstr>General GMM cont...</vt:lpstr>
      <vt:lpstr>General GMM MLE Estimation</vt:lpstr>
      <vt:lpstr>Expectation-Maximization (EM)</vt:lpstr>
      <vt:lpstr>Expectation-Maximization (EM) cont...</vt:lpstr>
      <vt:lpstr>Expectation (E) step</vt:lpstr>
      <vt:lpstr>Maximization (M) step</vt:lpstr>
      <vt:lpstr>EM for spherical, same variance GMMs</vt:lpstr>
      <vt:lpstr>EM for general GMMs</vt:lpstr>
      <vt:lpstr>EM for general GMMs cont...</vt:lpstr>
      <vt:lpstr>EM for general GMMs: Example</vt:lpstr>
      <vt:lpstr>EM for general GMMs: Example cont...</vt:lpstr>
      <vt:lpstr>EM for general GMMs: Example cont...</vt:lpstr>
      <vt:lpstr>EM for general GMMs: Example cont...</vt:lpstr>
      <vt:lpstr>EM for general GMMs: Example cont...</vt:lpstr>
      <vt:lpstr>EM for general GMMs: Example cont...</vt:lpstr>
      <vt:lpstr>EM for general GMMs: Example cont...</vt:lpstr>
      <vt:lpstr>EM for general GMMs: Example cont...</vt:lpstr>
      <vt:lpstr>GMM for Density Estimation</vt:lpstr>
      <vt:lpstr>PowerPoint Presentation</vt:lpstr>
      <vt:lpstr>General EM algorithm</vt:lpstr>
      <vt:lpstr>General EM algorithm cont...</vt:lpstr>
      <vt:lpstr>General EM algorithm cont...</vt:lpstr>
      <vt:lpstr>General EM algorithm cont...</vt:lpstr>
      <vt:lpstr>General EM algorithm cont...</vt:lpstr>
      <vt:lpstr>General EM algorithm cont...</vt:lpstr>
      <vt:lpstr>Convergence of EM</vt:lpstr>
      <vt:lpstr>Convergence of EM cont...</vt:lpstr>
      <vt:lpstr>PowerPoint Presentation</vt:lpstr>
      <vt:lpstr>Variational methods</vt:lpstr>
      <vt:lpstr>Variational methods cont...</vt:lpstr>
      <vt:lpstr>Summary: EM Algorithm</vt:lpstr>
      <vt:lpstr>PowerPoint Presentation</vt:lpstr>
      <vt:lpstr>Spectral clustering</vt:lpstr>
      <vt:lpstr>Spectral clustering cont...</vt:lpstr>
      <vt:lpstr>Data Clustering</vt:lpstr>
      <vt:lpstr>Graph Clustering</vt:lpstr>
      <vt:lpstr>Similarity graph construction</vt:lpstr>
      <vt:lpstr>Partitioning a graph into two clusters</vt:lpstr>
      <vt:lpstr>Partitioning a graph into two clusters cont...</vt:lpstr>
      <vt:lpstr>Normalized Cut and Graph Laplacian</vt:lpstr>
      <vt:lpstr>Normalized Cut and Graph Laplacian cont...</vt:lpstr>
      <vt:lpstr>Approximation of Normalized cut</vt:lpstr>
      <vt:lpstr>PowerPoint Presentation</vt:lpstr>
      <vt:lpstr>PowerPoint Presentation</vt:lpstr>
      <vt:lpstr>Spectral Clustering Algorithm</vt:lpstr>
      <vt:lpstr>Eigenvectors of Graph Laplacian</vt:lpstr>
      <vt:lpstr>Why does it work?</vt:lpstr>
      <vt:lpstr>Understanding Spectral Clustering</vt:lpstr>
      <vt:lpstr>Understanding Spectral Clustering cont...</vt:lpstr>
      <vt:lpstr>Why does it work?</vt:lpstr>
      <vt:lpstr>Why does it work? Cont...</vt:lpstr>
      <vt:lpstr>Understanding Spectral Clustering</vt:lpstr>
      <vt:lpstr>k-means vs Spectral clustering</vt:lpstr>
      <vt:lpstr>k-means vs Spectral clustering cont...</vt:lpstr>
      <vt:lpstr>k-means vs Spectral clustering cont...</vt:lpstr>
      <vt:lpstr>PowerPoint Presentation</vt:lpstr>
      <vt:lpstr>PowerPoint Presentation</vt:lpstr>
      <vt:lpstr>Some Issues</vt:lpstr>
      <vt:lpstr>Some Issues cont...</vt:lpstr>
      <vt:lpstr>Some Issues cont...</vt:lpstr>
      <vt:lpstr>Spectral clustering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- Machine Learning</dc:title>
  <dc:creator/>
  <cp:keywords/>
  <cp:lastModifiedBy/>
  <cp:revision>1407</cp:revision>
  <dcterms:created xsi:type="dcterms:W3CDTF">2017-06-04T11:26:11Z</dcterms:created>
  <dcterms:modified xsi:type="dcterms:W3CDTF">2020-10-29T13:09:54Z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